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8" r:id="rId3"/>
    <p:sldId id="263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70" r:id="rId12"/>
    <p:sldId id="269" r:id="rId13"/>
    <p:sldId id="271" r:id="rId14"/>
    <p:sldId id="273" r:id="rId15"/>
    <p:sldId id="272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8C80D-C378-4DBC-A44A-3EDA7C118E21}" type="datetimeFigureOut">
              <a:rPr lang="hu-HU" smtClean="0"/>
              <a:t>2020. 09. 28.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7AC47-6A69-41D9-A4FE-E0E0EFFD01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455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cid:image001.jpg@01D659C6.7B5A9920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659C6.7B5A99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állami áldozatsegítés szerepe az emberkereskedelem áldozatai számára nyújtott komplex segítségnyújtásban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17222" y="4267200"/>
            <a:ext cx="6400800" cy="1752600"/>
          </a:xfrm>
        </p:spPr>
        <p:txBody>
          <a:bodyPr>
            <a:normAutofit/>
          </a:bodyPr>
          <a:lstStyle/>
          <a:p>
            <a:r>
              <a:rPr lang="hu-HU" sz="1800" b="1" dirty="0" smtClean="0"/>
              <a:t>Budapest, 2020.07.15</a:t>
            </a:r>
          </a:p>
          <a:p>
            <a:r>
              <a:rPr lang="hu-HU" sz="1800" b="1" dirty="0" smtClean="0"/>
              <a:t>Előadó: Dr. Tatár Erika</a:t>
            </a:r>
          </a:p>
          <a:p>
            <a:r>
              <a:rPr lang="hu-HU" sz="1800" b="1" dirty="0" smtClean="0"/>
              <a:t>Budapesti Áldozatsegítő Központ</a:t>
            </a:r>
            <a:endParaRPr lang="hu-HU" sz="1800" b="1" dirty="0"/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2143125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334" y="304800"/>
            <a:ext cx="216746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3006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hu-HU" sz="2800" b="1" dirty="0" smtClean="0"/>
              <a:t>Emberkereskedelem áldozatainak azonosítási folyamata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4038600" cy="3810000"/>
          </a:xfrm>
        </p:spPr>
        <p:txBody>
          <a:bodyPr>
            <a:normAutofit fontScale="85000" lnSpcReduction="10000"/>
          </a:bodyPr>
          <a:lstStyle/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b="1" u="sng" dirty="0">
                <a:solidFill>
                  <a:schemeClr val="tx1"/>
                </a:solidFill>
              </a:rPr>
              <a:t>Azonosítást végző szerv: </a:t>
            </a:r>
            <a:endParaRPr lang="hu-HU" sz="1800" b="1" u="sng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az </a:t>
            </a:r>
            <a:r>
              <a:rPr lang="hu-HU" sz="1800" dirty="0">
                <a:solidFill>
                  <a:schemeClr val="tx1"/>
                </a:solidFill>
              </a:rPr>
              <a:t>egészségügyi szolgáltató,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az </a:t>
            </a:r>
            <a:r>
              <a:rPr lang="hu-HU" sz="1800" dirty="0">
                <a:solidFill>
                  <a:schemeClr val="tx1"/>
                </a:solidFill>
              </a:rPr>
              <a:t>egészségügyi államigazgatási szerv,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a </a:t>
            </a:r>
            <a:r>
              <a:rPr lang="hu-HU" sz="1800" dirty="0">
                <a:solidFill>
                  <a:schemeClr val="tx1"/>
                </a:solidFill>
              </a:rPr>
              <a:t>személyes gondoskodást nyújtó szolgáltató,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a </a:t>
            </a:r>
            <a:r>
              <a:rPr lang="hu-HU" sz="1800" dirty="0">
                <a:solidFill>
                  <a:schemeClr val="tx1"/>
                </a:solidFill>
              </a:rPr>
              <a:t>köznevelési intézmény, a rendőrség,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a </a:t>
            </a:r>
            <a:r>
              <a:rPr lang="hu-HU" sz="1800" dirty="0">
                <a:solidFill>
                  <a:schemeClr val="tx1"/>
                </a:solidFill>
              </a:rPr>
              <a:t>munkaügyi hatóság</a:t>
            </a:r>
            <a:r>
              <a:rPr lang="hu-HU" sz="1800" dirty="0" smtClean="0">
                <a:solidFill>
                  <a:schemeClr val="tx1"/>
                </a:solidFill>
              </a:rPr>
              <a:t>,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hu-HU" sz="1800" dirty="0">
                <a:solidFill>
                  <a:schemeClr val="tx1"/>
                </a:solidFill>
              </a:rPr>
              <a:t>a konzuli tisztviselő,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az </a:t>
            </a:r>
            <a:r>
              <a:rPr lang="hu-HU" sz="1800" dirty="0">
                <a:solidFill>
                  <a:schemeClr val="tx1"/>
                </a:solidFill>
              </a:rPr>
              <a:t>idegenrendészeti hatóság,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a </a:t>
            </a:r>
            <a:r>
              <a:rPr lang="hu-HU" sz="1800" dirty="0">
                <a:solidFill>
                  <a:schemeClr val="tx1"/>
                </a:solidFill>
              </a:rPr>
              <a:t>menekültügyi hatóság,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az </a:t>
            </a:r>
            <a:r>
              <a:rPr lang="hu-HU" sz="1800" dirty="0">
                <a:solidFill>
                  <a:schemeClr val="tx1"/>
                </a:solidFill>
              </a:rPr>
              <a:t>áldozatsegítő szolgálat,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a </a:t>
            </a:r>
            <a:r>
              <a:rPr lang="hu-HU" sz="1800" dirty="0">
                <a:solidFill>
                  <a:schemeClr val="tx1"/>
                </a:solidFill>
              </a:rPr>
              <a:t>pártfogó felügyelői szolgálat és a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jogi </a:t>
            </a:r>
            <a:r>
              <a:rPr lang="hu-HU" sz="1800" dirty="0">
                <a:solidFill>
                  <a:schemeClr val="tx1"/>
                </a:solidFill>
              </a:rPr>
              <a:t>segítségnyújtó szolgálat.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Alcím 2"/>
          <p:cNvSpPr txBox="1">
            <a:spLocks/>
          </p:cNvSpPr>
          <p:nvPr/>
        </p:nvSpPr>
        <p:spPr>
          <a:xfrm>
            <a:off x="4343400" y="2122206"/>
            <a:ext cx="40386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r>
              <a:rPr lang="hu-HU" sz="2100" dirty="0">
                <a:solidFill>
                  <a:schemeClr val="tx1"/>
                </a:solidFill>
              </a:rPr>
              <a:t>Emberkereskedelem áldozatává vált személyre utaló jelek között 3 kategóriát különböztetünk meg</a:t>
            </a:r>
            <a:r>
              <a:rPr lang="hu-HU" sz="2100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endParaRPr lang="hu-HU" sz="2100" dirty="0">
              <a:solidFill>
                <a:schemeClr val="tx1"/>
              </a:solidFill>
            </a:endParaRPr>
          </a:p>
          <a:p>
            <a:pPr marL="285750" lvl="1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r>
              <a:rPr lang="hu-HU" sz="2100" b="1" dirty="0" smtClean="0">
                <a:solidFill>
                  <a:schemeClr val="tx1"/>
                </a:solidFill>
              </a:rPr>
              <a:t>Megjelenés</a:t>
            </a:r>
          </a:p>
          <a:p>
            <a:pPr marL="285750" lvl="1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r>
              <a:rPr lang="hu-HU" sz="2100" b="1" dirty="0" smtClean="0">
                <a:solidFill>
                  <a:schemeClr val="tx1"/>
                </a:solidFill>
              </a:rPr>
              <a:t>Személyes </a:t>
            </a:r>
            <a:r>
              <a:rPr lang="hu-HU" sz="2100" b="1" dirty="0">
                <a:solidFill>
                  <a:schemeClr val="tx1"/>
                </a:solidFill>
              </a:rPr>
              <a:t>körülmények</a:t>
            </a:r>
          </a:p>
          <a:p>
            <a:pPr marL="285750" lvl="1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r>
              <a:rPr lang="hu-HU" sz="2100" b="1" dirty="0">
                <a:solidFill>
                  <a:schemeClr val="tx1"/>
                </a:solidFill>
              </a:rPr>
              <a:t>Munkakörülmények/tevékenység végzésének körülményei</a:t>
            </a:r>
          </a:p>
          <a:p>
            <a:pPr marL="285750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r>
              <a:rPr lang="hu-HU" sz="2100" dirty="0">
                <a:solidFill>
                  <a:schemeClr val="tx1"/>
                </a:solidFill>
              </a:rPr>
              <a:t>A kategórián belüli jelek közül megkülönböztetünk:</a:t>
            </a:r>
          </a:p>
          <a:p>
            <a:pPr marL="285750" lvl="1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r>
              <a:rPr lang="hu-HU" sz="2100" b="1" dirty="0">
                <a:solidFill>
                  <a:schemeClr val="tx1"/>
                </a:solidFill>
              </a:rPr>
              <a:t>Nagy valószínűségre utaló jelet</a:t>
            </a:r>
          </a:p>
          <a:p>
            <a:pPr marL="285750" lvl="1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r>
              <a:rPr lang="hu-HU" sz="2100" b="1" dirty="0">
                <a:solidFill>
                  <a:schemeClr val="tx1"/>
                </a:solidFill>
              </a:rPr>
              <a:t>Közepes valószínűségre utaló jelet</a:t>
            </a:r>
          </a:p>
          <a:p>
            <a:pPr marL="285750" lvl="1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r>
              <a:rPr lang="hu-HU" sz="2100" b="1" dirty="0">
                <a:solidFill>
                  <a:schemeClr val="tx1"/>
                </a:solidFill>
              </a:rPr>
              <a:t>Kis valószínűségre utaló jelet</a:t>
            </a:r>
          </a:p>
          <a:p>
            <a:pPr marL="285750" indent="-285750" algn="l">
              <a:lnSpc>
                <a:spcPct val="110000"/>
              </a:lnSpc>
              <a:buClr>
                <a:schemeClr val="accent1"/>
              </a:buClr>
              <a:buSzPct val="80000"/>
              <a:buFontTx/>
              <a:buChar char="-"/>
            </a:pPr>
            <a:r>
              <a:rPr lang="hu-HU" sz="2100" dirty="0">
                <a:solidFill>
                  <a:schemeClr val="tx1"/>
                </a:solidFill>
              </a:rPr>
              <a:t>A jelek nem bizonyítékok, hanem indikátorok, amelyek együttes megléte további eljárási cselekményeket tesz szükségessé.</a:t>
            </a: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28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hu-HU" sz="2800" b="1" dirty="0" smtClean="0"/>
              <a:t>Emberkereskedelem áldozatainak azonosítási folyamata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763000" cy="3810000"/>
          </a:xfrm>
        </p:spPr>
        <p:txBody>
          <a:bodyPr>
            <a:normAutofit fontScale="85000" lnSpcReduction="20000"/>
          </a:bodyPr>
          <a:lstStyle/>
          <a:p>
            <a:r>
              <a:rPr lang="hu-HU" sz="1800" dirty="0">
                <a:solidFill>
                  <a:schemeClr val="tx1"/>
                </a:solidFill>
              </a:rPr>
              <a:t>Az azonosítást végző szerv, saját hatáskörébe tartozó eljárása során hivatalos tudomást szerez vagy észleli, hogy alapos okkal feltehető, hogy emberkereskedelem áldozatával került kapcsolatba</a:t>
            </a: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  <a:p>
            <a:r>
              <a:rPr lang="hu-HU" sz="1800" dirty="0">
                <a:solidFill>
                  <a:schemeClr val="tx1"/>
                </a:solidFill>
              </a:rPr>
              <a:t>Azonosító beszélgetést folytat le</a:t>
            </a: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  <a:p>
            <a:r>
              <a:rPr lang="hu-HU" sz="1800" dirty="0">
                <a:solidFill>
                  <a:schemeClr val="tx1"/>
                </a:solidFill>
              </a:rPr>
              <a:t>Ha az azonosítást végző szerv nem áldozatsegítő szolgálat, és a beszélgetésbe bevont személy valószínűsíthetően emberkereskedelem áldozata: azonosító adatlap egyidejű megküldésével az EKAT rendszeren keresztül értesíti a területi áldozatsegítő </a:t>
            </a:r>
            <a:r>
              <a:rPr lang="hu-HU" sz="1800" dirty="0" smtClean="0">
                <a:solidFill>
                  <a:schemeClr val="tx1"/>
                </a:solidFill>
              </a:rPr>
              <a:t>szolgálatot</a:t>
            </a:r>
          </a:p>
          <a:p>
            <a:endParaRPr lang="hu-HU" sz="1800" dirty="0">
              <a:solidFill>
                <a:schemeClr val="tx1"/>
              </a:solidFill>
            </a:endParaRPr>
          </a:p>
          <a:p>
            <a:r>
              <a:rPr lang="hu-HU" sz="1800" dirty="0" smtClean="0">
                <a:solidFill>
                  <a:schemeClr val="tx1"/>
                </a:solidFill>
              </a:rPr>
              <a:t>Védett szállás (OKIT)</a:t>
            </a:r>
          </a:p>
          <a:p>
            <a:endParaRPr lang="hu-HU" sz="1800" dirty="0" smtClean="0">
              <a:solidFill>
                <a:schemeClr val="tx1"/>
              </a:solidFill>
            </a:endParaRPr>
          </a:p>
          <a:p>
            <a:r>
              <a:rPr lang="hu-HU" sz="1800" dirty="0" smtClean="0">
                <a:solidFill>
                  <a:schemeClr val="tx1"/>
                </a:solidFill>
              </a:rPr>
              <a:t>Egészségügyi ellátás</a:t>
            </a:r>
          </a:p>
          <a:p>
            <a:endParaRPr lang="hu-HU" sz="1800" dirty="0" smtClean="0">
              <a:solidFill>
                <a:schemeClr val="tx1"/>
              </a:solidFill>
            </a:endParaRPr>
          </a:p>
          <a:p>
            <a:r>
              <a:rPr lang="hu-HU" sz="1800" dirty="0" smtClean="0">
                <a:solidFill>
                  <a:schemeClr val="tx1"/>
                </a:solidFill>
              </a:rPr>
              <a:t>Gyermek veszélyeztetettsége</a:t>
            </a:r>
          </a:p>
          <a:p>
            <a:endParaRPr lang="hu-HU" sz="1800" dirty="0">
              <a:solidFill>
                <a:schemeClr val="tx1"/>
              </a:solidFill>
            </a:endParaRPr>
          </a:p>
          <a:p>
            <a:r>
              <a:rPr lang="hu-HU" sz="1800" dirty="0">
                <a:solidFill>
                  <a:schemeClr val="tx1"/>
                </a:solidFill>
              </a:rPr>
              <a:t>Az adatlapoknak a Rendszerben történő rögzítésére minden esetben az érintett személy írásos hozzájárulása esetén kerül sor.</a:t>
            </a: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158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hu-HU" sz="2800" b="1" dirty="0"/>
              <a:t>Emberkereskedelem </a:t>
            </a:r>
            <a:r>
              <a:rPr lang="hu-HU" sz="2800" b="1" dirty="0" smtClean="0"/>
              <a:t>Áldozatainak Azonosítására </a:t>
            </a:r>
            <a:r>
              <a:rPr lang="hu-HU" sz="2800" b="1" dirty="0"/>
              <a:t>szolgáló Web alapú </a:t>
            </a:r>
            <a:r>
              <a:rPr lang="hu-HU" sz="2800" b="1" dirty="0" smtClean="0"/>
              <a:t>Rendszer (EKAT Rendszer)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763000" cy="3810000"/>
          </a:xfrm>
        </p:spPr>
        <p:txBody>
          <a:bodyPr>
            <a:normAutofit fontScale="85000" lnSpcReduction="10000"/>
          </a:bodyPr>
          <a:lstStyle/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BBA-5.4.1/2. számú Web alapú rendszer létrehozása az emberkereskedelem áldozatainak irányítása érdekében c. projekt </a:t>
            </a:r>
            <a:r>
              <a:rPr lang="hu-HU" sz="1800" dirty="0" smtClean="0">
                <a:solidFill>
                  <a:schemeClr val="tx1"/>
                </a:solidFill>
              </a:rPr>
              <a:t>eredményeként jött létre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Létrehozás: 2017. </a:t>
            </a:r>
            <a:r>
              <a:rPr lang="hu-HU" sz="1800" dirty="0" smtClean="0">
                <a:solidFill>
                  <a:schemeClr val="tx1"/>
                </a:solidFill>
              </a:rPr>
              <a:t>szeptember (projekt zárása) 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Rögzítések: </a:t>
            </a:r>
            <a:r>
              <a:rPr lang="hu-HU" sz="1800" dirty="0" smtClean="0">
                <a:solidFill>
                  <a:schemeClr val="tx1"/>
                </a:solidFill>
              </a:rPr>
              <a:t>259 db </a:t>
            </a:r>
            <a:r>
              <a:rPr lang="hu-HU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2020-ban: 135 db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Felhasználók: 2574 db</a:t>
            </a:r>
          </a:p>
          <a:p>
            <a:pPr algn="l"/>
            <a:r>
              <a:rPr lang="hu-HU" sz="1800" u="sng" dirty="0">
                <a:solidFill>
                  <a:schemeClr val="tx1"/>
                </a:solidFill>
              </a:rPr>
              <a:t>Önkéntesen közreműködő szervek: 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Lehetőség Családoknak 2005 Alapítvány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Ágota Alapítvány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Európai Regionális Szervezet (ERGO) 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Félúton Alapítvány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Református Szeretetszolgálat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Szent </a:t>
            </a:r>
            <a:r>
              <a:rPr lang="hu-HU" sz="1800" dirty="0" err="1">
                <a:solidFill>
                  <a:schemeClr val="tx1"/>
                </a:solidFill>
              </a:rPr>
              <a:t>Zotikusz</a:t>
            </a:r>
            <a:r>
              <a:rPr lang="hu-HU" sz="1800" dirty="0">
                <a:solidFill>
                  <a:schemeClr val="tx1"/>
                </a:solidFill>
              </a:rPr>
              <a:t> Alapítvány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Üdvhadsereg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Baptista Szeretetszolgálat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Fehér Gyűrű Közhasznú Egyesület</a:t>
            </a: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6735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/>
          </a:bodyPr>
          <a:lstStyle/>
          <a:p>
            <a:r>
              <a:rPr lang="hu-HU" sz="2800" b="1" dirty="0"/>
              <a:t>Az EKAT rendszer használatának jelentősége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763000" cy="3810000"/>
          </a:xfrm>
        </p:spPr>
        <p:txBody>
          <a:bodyPr>
            <a:normAutofit/>
          </a:bodyPr>
          <a:lstStyle/>
          <a:p>
            <a:pPr algn="l"/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Az emberkereskedelem elleni küzdelem hatékonyabbá tétele, a </a:t>
            </a:r>
            <a:r>
              <a:rPr lang="hu-HU" sz="1800" b="1" dirty="0">
                <a:solidFill>
                  <a:schemeClr val="tx1"/>
                </a:solidFill>
              </a:rPr>
              <a:t>látencia csökkentése, </a:t>
            </a:r>
            <a:r>
              <a:rPr lang="hu-HU" sz="1800" dirty="0">
                <a:solidFill>
                  <a:schemeClr val="tx1"/>
                </a:solidFill>
              </a:rPr>
              <a:t>stb. felül fontos megemlíteni, hogy az EKAT rendszer megfelelő használatával </a:t>
            </a:r>
            <a:r>
              <a:rPr lang="hu-HU" sz="1800" b="1" dirty="0">
                <a:solidFill>
                  <a:schemeClr val="tx1"/>
                </a:solidFill>
              </a:rPr>
              <a:t>képet kaphatunk az emberkereskedelem elkövetési magatartásainak tendenciáiró</a:t>
            </a:r>
            <a:r>
              <a:rPr lang="hu-HU" sz="1800" dirty="0">
                <a:solidFill>
                  <a:schemeClr val="tx1"/>
                </a:solidFill>
              </a:rPr>
              <a:t>l, jellegéről, az áldozatok </a:t>
            </a:r>
            <a:r>
              <a:rPr lang="hu-HU" sz="1800" b="1" dirty="0">
                <a:solidFill>
                  <a:schemeClr val="tx1"/>
                </a:solidFill>
              </a:rPr>
              <a:t>származási helyéről</a:t>
            </a:r>
            <a:r>
              <a:rPr lang="hu-HU" sz="1800" dirty="0">
                <a:solidFill>
                  <a:schemeClr val="tx1"/>
                </a:solidFill>
              </a:rPr>
              <a:t>, az elkövetés helyéről, a kizsákmányolás helyéről, stb. Az ezzel kapcsolatos – EKAT rendszerben megjelenő, képződő – statisztikák pedig fontos részét képezik a külföldi államok, szervezetek részéről érkezett megkeresésekre vonatkozó </a:t>
            </a:r>
            <a:r>
              <a:rPr lang="hu-HU" sz="1800" b="1" dirty="0">
                <a:solidFill>
                  <a:schemeClr val="tx1"/>
                </a:solidFill>
              </a:rPr>
              <a:t>adatszolgáltatásoknak</a:t>
            </a:r>
            <a:r>
              <a:rPr lang="hu-HU" sz="1800" dirty="0">
                <a:solidFill>
                  <a:schemeClr val="tx1"/>
                </a:solidFill>
              </a:rPr>
              <a:t>, valamint az egyes ország értékelő jelentéseknek is részét képezhetik.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	(Pl.: GRETA </a:t>
            </a:r>
            <a:r>
              <a:rPr lang="hu-HU" sz="1800" dirty="0" smtClean="0">
                <a:solidFill>
                  <a:schemeClr val="tx1"/>
                </a:solidFill>
              </a:rPr>
              <a:t>– Kérdőív, TIP Jelentés)</a:t>
            </a: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44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/>
          </a:bodyPr>
          <a:lstStyle/>
          <a:p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763000" cy="3810000"/>
          </a:xfrm>
        </p:spPr>
        <p:txBody>
          <a:bodyPr>
            <a:normAutofit/>
          </a:bodyPr>
          <a:lstStyle/>
          <a:p>
            <a:r>
              <a:rPr lang="hu-HU" sz="6000" dirty="0" smtClean="0">
                <a:solidFill>
                  <a:schemeClr val="tx1"/>
                </a:solidFill>
              </a:rPr>
              <a:t>Köszönöm a figyelmet!</a:t>
            </a:r>
            <a:endParaRPr lang="hu-HU" sz="60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51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862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Az állami áldozatsegítés intézményrendszere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763000" cy="3962400"/>
          </a:xfrm>
        </p:spPr>
        <p:txBody>
          <a:bodyPr>
            <a:normAutofit/>
          </a:bodyPr>
          <a:lstStyle/>
          <a:p>
            <a:endParaRPr lang="hu-HU" sz="1800" b="1" dirty="0"/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 descr="C:\Users\TatarE\Downloads\ásvona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81200"/>
            <a:ext cx="33528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atarE\Downloads\ásk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30578"/>
            <a:ext cx="2482553" cy="248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Képtalálat a következőre: „kormányhivatal”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01047"/>
            <a:ext cx="3276600" cy="181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59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Igazságügyi Minisztérium Szerepe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763000" cy="3962400"/>
          </a:xfrm>
        </p:spPr>
        <p:txBody>
          <a:bodyPr>
            <a:normAutofit/>
          </a:bodyPr>
          <a:lstStyle/>
          <a:p>
            <a:pPr algn="l"/>
            <a:r>
              <a:rPr lang="hu-HU" sz="1800" dirty="0">
                <a:solidFill>
                  <a:schemeClr val="tx1"/>
                </a:solidFill>
              </a:rPr>
              <a:t>Az igazságügyi szolgáltatásokkal kapcsolatos egyes feladat- és hatáskörökről szóló 362/2016. (XI. 29.) Korm. rendelet (a továbbiakban: Statútum rendelet) értelmében </a:t>
            </a:r>
            <a:r>
              <a:rPr lang="hu-HU" sz="1800" u="sng" dirty="0">
                <a:solidFill>
                  <a:schemeClr val="tx1"/>
                </a:solidFill>
              </a:rPr>
              <a:t>az igazságügyi miniszter feladata kettős: 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ellátja az államháztartásról szóló 2011. évi CXCV. törvény szerinti </a:t>
            </a:r>
            <a:r>
              <a:rPr lang="hu-HU" sz="1800" b="1" dirty="0">
                <a:solidFill>
                  <a:schemeClr val="tx1"/>
                </a:solidFill>
              </a:rPr>
              <a:t>szakmai irányító és felügyeleti jogköröket</a:t>
            </a:r>
            <a:r>
              <a:rPr lang="hu-HU" sz="1800" dirty="0">
                <a:solidFill>
                  <a:schemeClr val="tx1"/>
                </a:solidFill>
              </a:rPr>
              <a:t> a fővárosi és megyei kormányhivatalok egyes feladatköreit érintően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 </a:t>
            </a:r>
            <a:r>
              <a:rPr lang="hu-HU" sz="1800" b="1" dirty="0">
                <a:solidFill>
                  <a:schemeClr val="tx1"/>
                </a:solidFill>
              </a:rPr>
              <a:t>működteti a központokat és az Áldozatsegítő Vonalat</a:t>
            </a:r>
            <a:r>
              <a:rPr lang="hu-HU" sz="1800" dirty="0">
                <a:solidFill>
                  <a:schemeClr val="tx1"/>
                </a:solidFill>
              </a:rPr>
              <a:t>. Ez utóbbi feladatellátással az Igazságügyi Minisztérium gyakorlatilag közvetlenül vesz részt az áldozatsegítési szolgáltatások közül az érdekérvényesítés szolgáltatás biztosításában.</a:t>
            </a: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578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Áldozatsegítő Vonal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763000" cy="3962400"/>
          </a:xfrm>
        </p:spPr>
        <p:txBody>
          <a:bodyPr>
            <a:normAutofit/>
          </a:bodyPr>
          <a:lstStyle/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éjjel-nappal </a:t>
            </a:r>
            <a:r>
              <a:rPr lang="hu-HU" sz="1800" dirty="0">
                <a:solidFill>
                  <a:schemeClr val="tx1"/>
                </a:solidFill>
              </a:rPr>
              <a:t>ingyenesen </a:t>
            </a:r>
            <a:r>
              <a:rPr lang="hu-HU" sz="1800" dirty="0" smtClean="0">
                <a:solidFill>
                  <a:schemeClr val="tx1"/>
                </a:solidFill>
              </a:rPr>
              <a:t>hívható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Érdekérvényesítés elősegítése szolgáltatást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az áldozattá vált állampolgárok hivatali időn túl is kaphassanak </a:t>
            </a:r>
            <a:r>
              <a:rPr lang="hu-HU" sz="1800" dirty="0" smtClean="0">
                <a:solidFill>
                  <a:schemeClr val="tx1"/>
                </a:solidFill>
              </a:rPr>
              <a:t>tájékoztatást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IM fenntartásában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A segítségkérő hívást fogadva, a munkatársak az esetnek, a problémának, és a hívó tartózkodási helyének legmegfelelőbb tájékoztatást adják, illetve a helyileg legközelebbi problémamegoldó szervhez irányítják  a hívót</a:t>
            </a:r>
            <a:r>
              <a:rPr lang="hu-HU" sz="18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2019-ben 12.000 hívás</a:t>
            </a: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429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Áldozatsegítő Központ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763000" cy="3962400"/>
          </a:xfrm>
        </p:spPr>
        <p:txBody>
          <a:bodyPr>
            <a:normAutofit/>
          </a:bodyPr>
          <a:lstStyle/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4 db (Budapest, Miskolc, Szombathely, Pécs)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Cél: országos hálózat kiépítése</a:t>
            </a:r>
          </a:p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Érdekérvényesítés elősegítése </a:t>
            </a:r>
            <a:r>
              <a:rPr lang="hu-HU" sz="1800" dirty="0" smtClean="0">
                <a:solidFill>
                  <a:schemeClr val="tx1"/>
                </a:solidFill>
              </a:rPr>
              <a:t>–</a:t>
            </a:r>
          </a:p>
          <a:p>
            <a:pPr algn="l"/>
            <a:r>
              <a:rPr lang="hu-HU" sz="1800" dirty="0">
                <a:solidFill>
                  <a:schemeClr val="tx1"/>
                </a:solidFill>
              </a:rPr>
              <a:t>	tájékoztatás (eljárási jogokról, </a:t>
            </a:r>
            <a:r>
              <a:rPr lang="hu-HU" sz="1800" dirty="0" smtClean="0">
                <a:solidFill>
                  <a:schemeClr val="tx1"/>
                </a:solidFill>
              </a:rPr>
              <a:t>pénzügyi segítség </a:t>
            </a:r>
            <a:r>
              <a:rPr lang="hu-HU" sz="1800" dirty="0">
                <a:solidFill>
                  <a:schemeClr val="tx1"/>
                </a:solidFill>
              </a:rPr>
              <a:t>feltételeiről, tárgyalásra történő felkészítés),</a:t>
            </a:r>
          </a:p>
          <a:p>
            <a:pPr algn="l"/>
            <a:r>
              <a:rPr lang="hu-HU" sz="1800" dirty="0">
                <a:solidFill>
                  <a:schemeClr val="tx1"/>
                </a:solidFill>
              </a:rPr>
              <a:t>	információ nyújtása a segítő szakszolgálatok tevékenységéről, a szakszolgálatokhoz történő irányítás,</a:t>
            </a:r>
          </a:p>
          <a:p>
            <a:pPr algn="l"/>
            <a:r>
              <a:rPr lang="hu-HU" sz="1800" dirty="0">
                <a:solidFill>
                  <a:schemeClr val="tx1"/>
                </a:solidFill>
              </a:rPr>
              <a:t>	érzelmi </a:t>
            </a:r>
            <a:r>
              <a:rPr lang="hu-HU" sz="1800" dirty="0" smtClean="0">
                <a:solidFill>
                  <a:schemeClr val="tx1"/>
                </a:solidFill>
              </a:rPr>
              <a:t>, pszichológiai </a:t>
            </a:r>
            <a:r>
              <a:rPr lang="hu-HU" sz="1800" dirty="0">
                <a:solidFill>
                  <a:schemeClr val="tx1"/>
                </a:solidFill>
              </a:rPr>
              <a:t>segítségnyújtás,</a:t>
            </a:r>
          </a:p>
          <a:p>
            <a:pPr algn="l"/>
            <a:r>
              <a:rPr lang="hu-HU" sz="1800" dirty="0">
                <a:solidFill>
                  <a:schemeClr val="tx1"/>
                </a:solidFill>
              </a:rPr>
              <a:t> </a:t>
            </a:r>
            <a:r>
              <a:rPr lang="hu-HU" sz="1800" dirty="0" smtClean="0">
                <a:solidFill>
                  <a:schemeClr val="tx1"/>
                </a:solidFill>
              </a:rPr>
              <a:t>                 az </a:t>
            </a:r>
            <a:r>
              <a:rPr lang="hu-HU" sz="1800" dirty="0">
                <a:solidFill>
                  <a:schemeClr val="tx1"/>
                </a:solidFill>
              </a:rPr>
              <a:t>áldozat másodlagos vagy ismételt áldozattá válásának elkerülésében közreműködés.</a:t>
            </a: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645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Kormányhivatalok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763000" cy="3962400"/>
          </a:xfrm>
        </p:spPr>
        <p:txBody>
          <a:bodyPr>
            <a:normAutofit/>
          </a:bodyPr>
          <a:lstStyle/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Hatósági feladatok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Hatásköri változás : 2020. március </a:t>
            </a:r>
            <a:r>
              <a:rPr lang="hu-HU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megyei (fővárosi) kormányhivatal az elsőfokú hatóság (kárenyhítés : Fővárosi kormányhivatal)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Együttműködés az Áldozatsegítő Központokkal (új koncepció)</a:t>
            </a: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909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Áldozatsegítő Szolgáltatások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763000" cy="3962400"/>
          </a:xfrm>
        </p:spPr>
        <p:txBody>
          <a:bodyPr>
            <a:normAutofit/>
          </a:bodyPr>
          <a:lstStyle/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Ã©ptalÃ¡lat a kÃ¶vetkezÅre: âÃ¡ldozatsegÃ­tÅ szolgÃ¡ltatÃ¡sokâ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-32238" y="1598575"/>
            <a:ext cx="9176238" cy="411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87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Áldozatsegítő Szolgáltatások a projekt során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763000" cy="3657600"/>
          </a:xfrm>
        </p:spPr>
        <p:txBody>
          <a:bodyPr>
            <a:normAutofit fontScale="92500" lnSpcReduction="20000"/>
          </a:bodyPr>
          <a:lstStyle/>
          <a:p>
            <a:pPr marL="285750" indent="-285750" algn="l">
              <a:buFontTx/>
              <a:buChar char="-"/>
            </a:pPr>
            <a:endParaRPr lang="hu-HU" sz="18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hu-HU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hu-HU" sz="1800" u="sng" dirty="0" smtClean="0">
                <a:solidFill>
                  <a:schemeClr val="tx1"/>
                </a:solidFill>
              </a:rPr>
              <a:t>Menekítés</a:t>
            </a:r>
          </a:p>
          <a:p>
            <a:pPr marL="285750" indent="-285750" algn="l">
              <a:buFontTx/>
              <a:buChar char="-"/>
            </a:pPr>
            <a:r>
              <a:rPr lang="hu-HU" sz="1800" u="sng" dirty="0" smtClean="0">
                <a:solidFill>
                  <a:schemeClr val="tx1"/>
                </a:solidFill>
              </a:rPr>
              <a:t>Szállítás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Elhelyezés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Ellátás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Pénzügyi segély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Kárenyhítés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</a:rPr>
              <a:t>Érdekérvényesítés elősegítése (pszichológusi, jogi segítségnyújtás)</a:t>
            </a:r>
          </a:p>
          <a:p>
            <a:pPr marL="285750" indent="-285750" algn="l">
              <a:buFontTx/>
              <a:buChar char="-"/>
            </a:pPr>
            <a:r>
              <a:rPr lang="hu-HU" sz="1800" u="sng" dirty="0" smtClean="0">
                <a:solidFill>
                  <a:schemeClr val="tx1"/>
                </a:solidFill>
              </a:rPr>
              <a:t>Kiegészítő szolgáltatások (családgondozás, pénzgazdálkodási tanácsadás, </a:t>
            </a:r>
            <a:r>
              <a:rPr lang="hu-HU" sz="1800" u="sng" dirty="0" err="1" smtClean="0">
                <a:solidFill>
                  <a:schemeClr val="tx1"/>
                </a:solidFill>
              </a:rPr>
              <a:t>reintegrációs</a:t>
            </a:r>
            <a:r>
              <a:rPr lang="hu-HU" sz="1800" u="sng" dirty="0" smtClean="0">
                <a:solidFill>
                  <a:schemeClr val="tx1"/>
                </a:solidFill>
              </a:rPr>
              <a:t> segítségnyújtás)</a:t>
            </a:r>
          </a:p>
          <a:p>
            <a:pPr marL="285750" indent="-285750" algn="l">
              <a:buFontTx/>
              <a:buChar char="-"/>
            </a:pPr>
            <a:r>
              <a:rPr lang="hu-HU" sz="1800" u="sng" dirty="0" smtClean="0">
                <a:solidFill>
                  <a:schemeClr val="tx1"/>
                </a:solidFill>
              </a:rPr>
              <a:t>Direkt asszisztencia</a:t>
            </a:r>
          </a:p>
          <a:p>
            <a:pPr marL="285750" indent="-285750" algn="l">
              <a:buFontTx/>
              <a:buChar char="-"/>
            </a:pPr>
            <a:r>
              <a:rPr lang="hu-HU" sz="1800" u="sng" dirty="0" smtClean="0">
                <a:solidFill>
                  <a:schemeClr val="tx1"/>
                </a:solidFill>
              </a:rPr>
              <a:t>Utógondozás</a:t>
            </a:r>
            <a:endParaRPr lang="hu-HU" sz="1800" u="sng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1907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hu-HU" sz="2800" b="1" dirty="0" smtClean="0"/>
              <a:t>Igazságügyi Minisztérium szerepe az emberkereskedelem elleni harcban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763000" cy="2438400"/>
          </a:xfrm>
        </p:spPr>
        <p:txBody>
          <a:bodyPr>
            <a:normAutofit/>
          </a:bodyPr>
          <a:lstStyle/>
          <a:p>
            <a:pPr marL="285750" indent="-285750" algn="l">
              <a:buFontTx/>
              <a:buChar char="-"/>
            </a:pPr>
            <a:r>
              <a:rPr lang="hu-HU" sz="1800" dirty="0">
                <a:solidFill>
                  <a:schemeClr val="tx1"/>
                </a:solidFill>
              </a:rPr>
              <a:t>az emberkereskedelem áldozatai azonosításának rendjéről szóló 354/2012. (XII. 13.) Korm. </a:t>
            </a:r>
            <a:r>
              <a:rPr lang="hu-HU" sz="1800" dirty="0" smtClean="0">
                <a:solidFill>
                  <a:schemeClr val="tx1"/>
                </a:solidFill>
              </a:rPr>
              <a:t>Rendelet </a:t>
            </a:r>
            <a:r>
              <a:rPr lang="hu-HU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áldozatsegítő szolgálat azonosítást végző szerv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Nemzeti Koordinációs Mechanizmus tagja</a:t>
            </a:r>
          </a:p>
          <a:p>
            <a:pPr marL="285750" indent="-285750" algn="l">
              <a:buFontTx/>
              <a:buChar char="-"/>
            </a:pPr>
            <a:r>
              <a:rPr lang="hu-HU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EKAT Rendszer üzemeltetése</a:t>
            </a: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4" name="Kép 3" descr="cid:image001.jpg@01D4D4BF.6AD9FCE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baptist.hu/wp-content/uploads/2016/03/BSZA-400x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371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http://belugyialapok.hu/alapok/sites/default/files/BBA_0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219583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5932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675</Words>
  <Application>Microsoft Office PowerPoint</Application>
  <PresentationFormat>Diavetítés a képernyőre (4:3 oldalarány)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Az állami áldozatsegítés szerepe az emberkereskedelem áldozatai számára nyújtott komplex segítségnyújtásban</vt:lpstr>
      <vt:lpstr>Az állami áldozatsegítés intézményrendszere</vt:lpstr>
      <vt:lpstr>Igazságügyi Minisztérium Szerepe</vt:lpstr>
      <vt:lpstr>Áldozatsegítő Vonal</vt:lpstr>
      <vt:lpstr>Áldozatsegítő Központ</vt:lpstr>
      <vt:lpstr>Kormányhivatalok</vt:lpstr>
      <vt:lpstr>Áldozatsegítő Szolgáltatások</vt:lpstr>
      <vt:lpstr>Áldozatsegítő Szolgáltatások a projekt során</vt:lpstr>
      <vt:lpstr>Igazságügyi Minisztérium szerepe az emberkereskedelem elleni harcban</vt:lpstr>
      <vt:lpstr>Emberkereskedelem áldozatainak azonosítási folyamata</vt:lpstr>
      <vt:lpstr>Emberkereskedelem áldozatainak azonosítási folyamata</vt:lpstr>
      <vt:lpstr>Emberkereskedelem Áldozatainak Azonosítására szolgáló Web alapú Rendszer (EKAT Rendszer)</vt:lpstr>
      <vt:lpstr>Az EKAT rendszer használatának jelentősége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állami áldozatsegítés szerepe az emberkereskedelem áldozatai számára nyújtott komplex segítségnyújtásban</dc:title>
  <dc:creator>Tatár Erika dr.</dc:creator>
  <cp:lastModifiedBy>USER</cp:lastModifiedBy>
  <cp:revision>16</cp:revision>
  <cp:lastPrinted>2020-07-14T13:39:12Z</cp:lastPrinted>
  <dcterms:created xsi:type="dcterms:W3CDTF">2006-08-16T00:00:00Z</dcterms:created>
  <dcterms:modified xsi:type="dcterms:W3CDTF">2020-09-28T14:59:20Z</dcterms:modified>
</cp:coreProperties>
</file>